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6" r:id="rId3"/>
    <p:sldId id="270" r:id="rId4"/>
    <p:sldId id="275" r:id="rId5"/>
    <p:sldId id="274" r:id="rId6"/>
    <p:sldId id="273" r:id="rId7"/>
    <p:sldId id="268" r:id="rId8"/>
    <p:sldId id="26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2A3D0C-1644-4349-B6D5-3EFA1AD19F9A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306F59-559D-433F-8949-94A3C0B10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3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47838" y="257095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623847" y="1474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48021" y="1242369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" y="0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cosai2019@ach.gov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63300"/>
            <a:ext cx="7772400" cy="1537000"/>
          </a:xfrm>
        </p:spPr>
        <p:txBody>
          <a:bodyPr>
            <a:noAutofit/>
          </a:bodyPr>
          <a:lstStyle/>
          <a:p>
            <a:r>
              <a:rPr lang="en-IN" sz="2800" b="1" dirty="0" smtClean="0"/>
              <a:t>Agenda Item 33</a:t>
            </a:r>
            <a:br>
              <a:rPr lang="en-IN" sz="2800" b="1" dirty="0" smtClean="0"/>
            </a:br>
            <a:r>
              <a:rPr lang="en-IN" sz="4000" b="1" dirty="0" smtClean="0"/>
              <a:t/>
            </a:r>
            <a:br>
              <a:rPr lang="en-IN" sz="4000" b="1" dirty="0" smtClean="0"/>
            </a:br>
            <a:r>
              <a:rPr lang="en-IN" sz="4000" b="1" dirty="0" smtClean="0"/>
              <a:t>Preparations </a:t>
            </a:r>
            <a:r>
              <a:rPr lang="en-IN" sz="4000" b="1" dirty="0" smtClean="0"/>
              <a:t>for XXIII INCOSAI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Cambria" panose="02040503050406030204" pitchFamily="18" charset="0"/>
              </a:rPr>
              <a:t>11</a:t>
            </a:r>
            <a:r>
              <a:rPr lang="en-US" sz="3000" b="1" baseline="30000" dirty="0" smtClean="0">
                <a:latin typeface="Cambria" panose="02040503050406030204" pitchFamily="18" charset="0"/>
              </a:rPr>
              <a:t>th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>
                <a:latin typeface="Cambria" panose="02040503050406030204" pitchFamily="18" charset="0"/>
              </a:rPr>
              <a:t>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 smtClean="0">
                <a:latin typeface="Cambria" panose="02040503050406030204" pitchFamily="18" charset="0"/>
              </a:rPr>
              <a:t>Pampanga, Philippines</a:t>
            </a:r>
            <a:endParaRPr lang="en-IN" sz="3000" b="1" dirty="0">
              <a:latin typeface="Cambria" panose="02040503050406030204" pitchFamily="18" charset="0"/>
            </a:endParaRPr>
          </a:p>
          <a:p>
            <a:r>
              <a:rPr lang="en-IN" sz="3000" b="1" dirty="0" smtClean="0">
                <a:latin typeface="Cambria" panose="02040503050406030204" pitchFamily="18" charset="0"/>
              </a:rPr>
              <a:t>(12-14 June 2019)</a:t>
            </a:r>
            <a:endParaRPr lang="en-IN" sz="3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4" y="365126"/>
            <a:ext cx="8572501" cy="863600"/>
          </a:xfrm>
        </p:spPr>
        <p:txBody>
          <a:bodyPr>
            <a:normAutofit/>
          </a:bodyPr>
          <a:lstStyle/>
          <a:p>
            <a:r>
              <a:rPr lang="en-IN" sz="4000" dirty="0" smtClean="0"/>
              <a:t>Introduction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25" y="1726327"/>
            <a:ext cx="11030825" cy="4392487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XXIII </a:t>
            </a:r>
            <a:r>
              <a:rPr lang="en-US" sz="2800" dirty="0"/>
              <a:t>INCOSAI will be held in Moscow, Russia from 23-27 September 2019. </a:t>
            </a:r>
            <a:endParaRPr lang="en-US" sz="2800" dirty="0" smtClean="0"/>
          </a:p>
          <a:p>
            <a:pPr lvl="0"/>
            <a:r>
              <a:rPr lang="en-US" sz="2800" dirty="0" smtClean="0"/>
              <a:t>INCOSAI </a:t>
            </a:r>
            <a:r>
              <a:rPr lang="en-US" sz="2800" dirty="0"/>
              <a:t>will hold three general plenary sessions, besides the 72</a:t>
            </a:r>
            <a:r>
              <a:rPr lang="en-US" sz="2800" baseline="30000" dirty="0"/>
              <a:t>nd</a:t>
            </a:r>
            <a:r>
              <a:rPr lang="en-US" sz="2800" dirty="0"/>
              <a:t> and 73rd meetings of the INTOSAI Governing Board. </a:t>
            </a:r>
            <a:endParaRPr lang="en-US" sz="2800" dirty="0" smtClean="0"/>
          </a:p>
          <a:p>
            <a:pPr lvl="0"/>
            <a:r>
              <a:rPr lang="en-US" sz="2800" dirty="0" smtClean="0"/>
              <a:t>Congress </a:t>
            </a:r>
            <a:r>
              <a:rPr lang="en-US" sz="2800" dirty="0"/>
              <a:t>will </a:t>
            </a:r>
            <a:r>
              <a:rPr lang="en-US" sz="2800" dirty="0" smtClean="0"/>
              <a:t>deliberate on </a:t>
            </a:r>
            <a:r>
              <a:rPr lang="en-US" sz="2800" dirty="0"/>
              <a:t>two themes, </a:t>
            </a:r>
            <a:endParaRPr lang="en-US" sz="2800" dirty="0" smtClean="0"/>
          </a:p>
          <a:p>
            <a:pPr lvl="1"/>
            <a:r>
              <a:rPr lang="en-US" sz="2600" dirty="0" smtClean="0"/>
              <a:t>Theme </a:t>
            </a:r>
            <a:r>
              <a:rPr lang="en-US" sz="2600" dirty="0"/>
              <a:t>I “Information technologies for the development of the public administration” under the chairmanship of the SAI of China” </a:t>
            </a:r>
            <a:endParaRPr lang="en-US" sz="2600" dirty="0" smtClean="0"/>
          </a:p>
          <a:p>
            <a:pPr lvl="1"/>
            <a:r>
              <a:rPr lang="en-US" sz="2600" dirty="0" smtClean="0"/>
              <a:t>Theme </a:t>
            </a:r>
            <a:r>
              <a:rPr lang="en-US" sz="2600" dirty="0"/>
              <a:t>II “The role of the Supreme Audit Institutions in the achievement of the national priorities and goals”, led by SAI Russia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45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212725"/>
            <a:ext cx="8658226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Concept of Booth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38288"/>
            <a:ext cx="6686550" cy="4392487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/>
              <a:t>Last </a:t>
            </a:r>
            <a:r>
              <a:rPr lang="en-US" sz="2400" dirty="0"/>
              <a:t>INCOSAI, for </a:t>
            </a:r>
            <a:r>
              <a:rPr lang="en-US" sz="2400" dirty="0" smtClean="0"/>
              <a:t> </a:t>
            </a:r>
            <a:r>
              <a:rPr lang="en-US" sz="2400" dirty="0"/>
              <a:t>first time </a:t>
            </a:r>
            <a:r>
              <a:rPr lang="en-US" sz="2400" dirty="0" smtClean="0"/>
              <a:t>tried concept of Booths.</a:t>
            </a:r>
          </a:p>
          <a:p>
            <a:pPr lvl="0" algn="just"/>
            <a:r>
              <a:rPr lang="en-US" sz="2400" dirty="0" smtClean="0"/>
              <a:t>Booth provides small </a:t>
            </a:r>
            <a:r>
              <a:rPr lang="en-US" sz="2400" dirty="0"/>
              <a:t>workspace </a:t>
            </a:r>
            <a:r>
              <a:rPr lang="en-US" sz="2400" dirty="0" smtClean="0"/>
              <a:t>devoted to showcasing the  activities  </a:t>
            </a:r>
            <a:r>
              <a:rPr lang="en-US" sz="2400" dirty="0"/>
              <a:t>of the Goal committees and Working groups/subcommittees. </a:t>
            </a:r>
          </a:p>
          <a:p>
            <a:pPr lvl="0" algn="just"/>
            <a:r>
              <a:rPr lang="en-US" sz="2400" dirty="0" smtClean="0"/>
              <a:t>Booths can be used to provide </a:t>
            </a:r>
            <a:r>
              <a:rPr lang="en-US" sz="2400" dirty="0"/>
              <a:t>detailed information </a:t>
            </a:r>
            <a:r>
              <a:rPr lang="en-US" sz="2400" dirty="0" smtClean="0"/>
              <a:t>on the </a:t>
            </a:r>
            <a:r>
              <a:rPr lang="en-US" sz="2400" dirty="0"/>
              <a:t>subject matter, which could </a:t>
            </a:r>
            <a:r>
              <a:rPr lang="en-US" sz="2400" dirty="0" smtClean="0"/>
              <a:t>be in </a:t>
            </a:r>
            <a:r>
              <a:rPr lang="en-US" sz="2400" dirty="0"/>
              <a:t>the form of talks, small presentations or questions and answer sessions. </a:t>
            </a:r>
            <a:endParaRPr lang="en-US" sz="2400" dirty="0" smtClean="0"/>
          </a:p>
          <a:p>
            <a:pPr lvl="0" algn="just"/>
            <a:r>
              <a:rPr lang="en-US" sz="2400" dirty="0" smtClean="0"/>
              <a:t>It also provides the Chair </a:t>
            </a:r>
            <a:r>
              <a:rPr lang="en-US" sz="2400" dirty="0"/>
              <a:t>and other relevant role-players a unique chance to receive feedback on the work they were doing. </a:t>
            </a:r>
          </a:p>
          <a:p>
            <a:pPr lvl="0"/>
            <a:endParaRPr lang="en-US" sz="2800" dirty="0"/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4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905751" y="1726327"/>
            <a:ext cx="3771900" cy="29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49" y="117475"/>
            <a:ext cx="865822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Facilities offered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16802"/>
            <a:ext cx="11115675" cy="4392487"/>
          </a:xfrm>
        </p:spPr>
        <p:txBody>
          <a:bodyPr>
            <a:noAutofit/>
          </a:bodyPr>
          <a:lstStyle/>
          <a:p>
            <a:r>
              <a:rPr lang="en-AU" sz="2800" dirty="0" smtClean="0"/>
              <a:t>42 </a:t>
            </a:r>
            <a:r>
              <a:rPr lang="en-AU" sz="2800" dirty="0"/>
              <a:t>’plasma panel connected to a laptop with Internet access via Wi-Fi, as well as </a:t>
            </a:r>
            <a:r>
              <a:rPr lang="en-AU" sz="2800" dirty="0" smtClean="0"/>
              <a:t>USB-drives.</a:t>
            </a:r>
            <a:endParaRPr lang="en-US" sz="2800" dirty="0"/>
          </a:p>
          <a:p>
            <a:r>
              <a:rPr lang="en-AU" sz="2800" dirty="0" smtClean="0"/>
              <a:t>Booth provides for a Reception desk, Bar stool, desk and three </a:t>
            </a:r>
            <a:r>
              <a:rPr lang="en-AU" sz="2800" dirty="0"/>
              <a:t>office </a:t>
            </a:r>
            <a:r>
              <a:rPr lang="en-AU" sz="2800" dirty="0" smtClean="0"/>
              <a:t>chairs. </a:t>
            </a:r>
            <a:endParaRPr lang="en-US" sz="2800" dirty="0"/>
          </a:p>
          <a:p>
            <a:r>
              <a:rPr lang="en-AU" sz="2800" dirty="0" smtClean="0"/>
              <a:t>Placing </a:t>
            </a:r>
            <a:r>
              <a:rPr lang="en-AU" sz="2800" dirty="0"/>
              <a:t>a logo for stand branding is possible only on a specified </a:t>
            </a:r>
            <a:r>
              <a:rPr lang="en-AU" sz="2800" dirty="0" smtClean="0"/>
              <a:t>space.</a:t>
            </a:r>
            <a:endParaRPr lang="en-US" sz="2800" dirty="0"/>
          </a:p>
          <a:p>
            <a:r>
              <a:rPr lang="en-AU" sz="2800" dirty="0"/>
              <a:t>Branding surface dimensions: 4120 mm x 750 mm.</a:t>
            </a:r>
            <a:endParaRPr lang="en-US" sz="2800" dirty="0"/>
          </a:p>
          <a:p>
            <a:r>
              <a:rPr lang="en-AU" sz="2800" dirty="0" smtClean="0"/>
              <a:t>To </a:t>
            </a:r>
            <a:r>
              <a:rPr lang="en-AU" sz="2800" dirty="0"/>
              <a:t>display </a:t>
            </a:r>
            <a:r>
              <a:rPr lang="en-AU" sz="2800" dirty="0" smtClean="0"/>
              <a:t>logo </a:t>
            </a:r>
            <a:r>
              <a:rPr lang="en-AU" sz="2800" dirty="0"/>
              <a:t>on an information </a:t>
            </a:r>
            <a:r>
              <a:rPr lang="en-AU" sz="2800" dirty="0" smtClean="0"/>
              <a:t>stand, a </a:t>
            </a:r>
            <a:r>
              <a:rPr lang="en-AU" sz="2800" dirty="0"/>
              <a:t>logo file in vector format </a:t>
            </a:r>
            <a:r>
              <a:rPr lang="en-US" sz="2800" dirty="0" smtClean="0"/>
              <a:t>to be sent e-mail</a:t>
            </a:r>
            <a:r>
              <a:rPr lang="en-US" sz="2800" dirty="0"/>
              <a:t>: </a:t>
            </a:r>
            <a:r>
              <a:rPr lang="en-US" sz="2800" dirty="0" smtClean="0">
                <a:hlinkClick r:id="rId2"/>
              </a:rPr>
              <a:t>incosai2019@ach.gov.ru</a:t>
            </a:r>
            <a:r>
              <a:rPr lang="en-US" sz="2800" dirty="0" smtClean="0"/>
              <a:t> by</a:t>
            </a:r>
            <a:r>
              <a:rPr lang="en-US" sz="2800" dirty="0"/>
              <a:t> August, 1, </a:t>
            </a:r>
            <a:r>
              <a:rPr lang="en-US" sz="2800" dirty="0" smtClean="0"/>
              <a:t>2019. 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Can use </a:t>
            </a:r>
            <a:r>
              <a:rPr lang="en-US" sz="2800" dirty="0"/>
              <a:t>a laptop and a LCD panel during the presentation.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Participants can being roll-up displays.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212725"/>
            <a:ext cx="8658226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Booth Schedule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697752"/>
            <a:ext cx="7658099" cy="4392487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/>
              <a:t>One booth allocated for KSC and its Working Groups</a:t>
            </a:r>
          </a:p>
          <a:p>
            <a:pPr lvl="0" algn="just"/>
            <a:r>
              <a:rPr lang="en-US" sz="2400" dirty="0" smtClean="0"/>
              <a:t>Booth will be open throughout </a:t>
            </a:r>
            <a:r>
              <a:rPr lang="en-US" sz="2400" dirty="0"/>
              <a:t>Day 3, 4 and </a:t>
            </a:r>
            <a:r>
              <a:rPr lang="en-US" sz="2400" dirty="0" smtClean="0"/>
              <a:t>5 </a:t>
            </a:r>
            <a:r>
              <a:rPr lang="en-US" sz="2400" dirty="0"/>
              <a:t>(September 25 – 27). </a:t>
            </a:r>
          </a:p>
          <a:p>
            <a:pPr lvl="0" algn="just"/>
            <a:r>
              <a:rPr lang="en-US" sz="2400" dirty="0" smtClean="0"/>
              <a:t>Schedule 45 minutes every day for </a:t>
            </a:r>
            <a:r>
              <a:rPr lang="en-US" sz="2400" dirty="0"/>
              <a:t>each Working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0" algn="just"/>
            <a:r>
              <a:rPr lang="en-US" sz="2400" dirty="0"/>
              <a:t>WGEI (SAI Uganda), WGKNI, WGPPA (SAI Russia), WGVBS (SAI Mexico), WGEPPP (SAI </a:t>
            </a:r>
            <a:r>
              <a:rPr lang="en-US" sz="2400" dirty="0" smtClean="0"/>
              <a:t>France) have expressed interest.</a:t>
            </a:r>
          </a:p>
          <a:p>
            <a:pPr lvl="0" algn="just"/>
            <a:r>
              <a:rPr lang="en-US" sz="2400" dirty="0" smtClean="0"/>
              <a:t>Response awaited from </a:t>
            </a:r>
            <a:r>
              <a:rPr lang="en-US" sz="2400" dirty="0"/>
              <a:t>WGPD, WGFACML, WGFMRR, WGEA, and WGBD. </a:t>
            </a:r>
            <a:endParaRPr lang="en-US" sz="2400" dirty="0" smtClean="0"/>
          </a:p>
          <a:p>
            <a:pPr lvl="0" algn="just"/>
            <a:r>
              <a:rPr lang="en-US" sz="2400" dirty="0" smtClean="0"/>
              <a:t>On receipt of response from all Working Groups, the Booth Schedule will be prepared by KSC Secretariat and conveyed to all Working Groups.</a:t>
            </a:r>
            <a:endParaRPr lang="en-US" sz="2400" dirty="0"/>
          </a:p>
        </p:txBody>
      </p:sp>
      <p:pic>
        <p:nvPicPr>
          <p:cNvPr id="4" name="Рисунок 10"/>
          <p:cNvPicPr/>
          <p:nvPr/>
        </p:nvPicPr>
        <p:blipFill rotWithShape="1">
          <a:blip r:embed="rId2"/>
          <a:srcRect l="54487" t="28205" r="20833" b="28489"/>
          <a:stretch/>
        </p:blipFill>
        <p:spPr bwMode="auto">
          <a:xfrm>
            <a:off x="8667750" y="1611741"/>
            <a:ext cx="2974895" cy="2693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8667751" y="4378960"/>
            <a:ext cx="2974894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4" y="212725"/>
            <a:ext cx="8658226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Other Activities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31077"/>
            <a:ext cx="11363325" cy="4392487"/>
          </a:xfrm>
        </p:spPr>
        <p:txBody>
          <a:bodyPr>
            <a:noAutofit/>
          </a:bodyPr>
          <a:lstStyle/>
          <a:p>
            <a:pPr lvl="0" algn="just"/>
            <a:r>
              <a:rPr lang="en-US" sz="2400" dirty="0" smtClean="0"/>
              <a:t>Main committee of KSC on Day 1 (23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September) Forenoon.</a:t>
            </a:r>
          </a:p>
          <a:p>
            <a:pPr lvl="0" algn="just"/>
            <a:r>
              <a:rPr lang="en-US" sz="2400" dirty="0" smtClean="0"/>
              <a:t>In </a:t>
            </a:r>
            <a:r>
              <a:rPr lang="en-US" sz="2400" dirty="0"/>
              <a:t>the Plenary, the KSC report will be presented in  a very concise format as only  15 minutes have been provided present the report of KSC. </a:t>
            </a:r>
          </a:p>
          <a:p>
            <a:pPr lvl="0" algn="just"/>
            <a:r>
              <a:rPr lang="en-US" sz="2400" dirty="0" smtClean="0"/>
              <a:t>The Accounts </a:t>
            </a:r>
            <a:r>
              <a:rPr lang="en-US" sz="2400" dirty="0"/>
              <a:t>Chamber of the Russian Federation is </a:t>
            </a:r>
            <a:r>
              <a:rPr lang="en-US" sz="2400" dirty="0" smtClean="0"/>
              <a:t>planning </a:t>
            </a:r>
            <a:r>
              <a:rPr lang="en-US" sz="2400" dirty="0"/>
              <a:t>to organize Open Discussion on INTOSAI issues. </a:t>
            </a:r>
            <a:r>
              <a:rPr lang="en-US" sz="2400" dirty="0" smtClean="0"/>
              <a:t>Discussion </a:t>
            </a:r>
            <a:r>
              <a:rPr lang="en-US" sz="2400" dirty="0"/>
              <a:t>will be held on 24</a:t>
            </a:r>
            <a:r>
              <a:rPr lang="en-US" sz="2400" baseline="30000" dirty="0"/>
              <a:t>th</a:t>
            </a:r>
            <a:r>
              <a:rPr lang="en-US" sz="2400" dirty="0"/>
              <a:t> September after the 72</a:t>
            </a:r>
            <a:r>
              <a:rPr lang="en-US" sz="2400" baseline="30000" dirty="0"/>
              <a:t>nd</a:t>
            </a:r>
            <a:r>
              <a:rPr lang="en-US" sz="2400" dirty="0"/>
              <a:t> Governing Board </a:t>
            </a:r>
            <a:r>
              <a:rPr lang="en-US" sz="2400" dirty="0" smtClean="0"/>
              <a:t>Meeting. </a:t>
            </a:r>
          </a:p>
          <a:p>
            <a:pPr lvl="0" algn="just"/>
            <a:r>
              <a:rPr lang="en-US" sz="2400" dirty="0" smtClean="0"/>
              <a:t>Four </a:t>
            </a:r>
            <a:r>
              <a:rPr lang="en-US" sz="2400" dirty="0"/>
              <a:t>themes </a:t>
            </a:r>
            <a:r>
              <a:rPr lang="en-US" sz="2400" dirty="0" smtClean="0"/>
              <a:t>have been identified. </a:t>
            </a:r>
            <a:r>
              <a:rPr lang="en-US" sz="2400" dirty="0"/>
              <a:t>Members </a:t>
            </a:r>
            <a:r>
              <a:rPr lang="en-US" sz="2400" dirty="0" smtClean="0"/>
              <a:t>may inform </a:t>
            </a:r>
            <a:r>
              <a:rPr lang="en-US" sz="2400" dirty="0"/>
              <a:t>SAI Russia of their intention to join the above discussions </a:t>
            </a:r>
            <a:r>
              <a:rPr lang="en-US" sz="2400" dirty="0" smtClean="0"/>
              <a:t>along with </a:t>
            </a:r>
            <a:r>
              <a:rPr lang="en-US" sz="2400" dirty="0"/>
              <a:t>the theme they are interested in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25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176" y="337912"/>
            <a:ext cx="8890324" cy="85010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Issues for discussions 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843087"/>
            <a:ext cx="9658350" cy="2084165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/>
              <a:t>Working </a:t>
            </a:r>
            <a:r>
              <a:rPr lang="en-US" sz="2800" dirty="0"/>
              <a:t>Groups </a:t>
            </a:r>
            <a:r>
              <a:rPr lang="en-US" sz="2800" dirty="0" smtClean="0"/>
              <a:t>KSC </a:t>
            </a:r>
            <a:r>
              <a:rPr lang="en-US" sz="2800" dirty="0"/>
              <a:t>interested in requiring Booth </a:t>
            </a:r>
            <a:r>
              <a:rPr lang="en-US" sz="2800" dirty="0" smtClean="0"/>
              <a:t>space.</a:t>
            </a:r>
            <a:endParaRPr lang="en-US" sz="2800" dirty="0"/>
          </a:p>
          <a:p>
            <a:pPr algn="just"/>
            <a:r>
              <a:rPr lang="en-US" sz="2800" dirty="0" smtClean="0"/>
              <a:t>Suggestions on scheduling the Booth.</a:t>
            </a:r>
          </a:p>
          <a:p>
            <a:pPr lvl="0" algn="just"/>
            <a:r>
              <a:rPr lang="en-US" sz="2800" dirty="0"/>
              <a:t>How the Working Groups will run the booths during the </a:t>
            </a:r>
            <a:r>
              <a:rPr lang="en-US" sz="2800" dirty="0" smtClean="0"/>
              <a:t>INCOSAI.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514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Agenda Item 33  Preparations for XXIII INCOSAI</vt:lpstr>
      <vt:lpstr>Introduction</vt:lpstr>
      <vt:lpstr>Concept of Booth</vt:lpstr>
      <vt:lpstr>Facilities offered</vt:lpstr>
      <vt:lpstr>Booth Schedule</vt:lpstr>
      <vt:lpstr>Other Activities</vt:lpstr>
      <vt:lpstr>Issues for discussions 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Administrator</cp:lastModifiedBy>
  <cp:revision>54</cp:revision>
  <cp:lastPrinted>2019-06-07T14:12:15Z</cp:lastPrinted>
  <dcterms:created xsi:type="dcterms:W3CDTF">2017-08-15T02:16:39Z</dcterms:created>
  <dcterms:modified xsi:type="dcterms:W3CDTF">2019-06-07T14:12:16Z</dcterms:modified>
</cp:coreProperties>
</file>